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3" r:id="rId9"/>
    <p:sldId id="272" r:id="rId10"/>
    <p:sldId id="274" r:id="rId11"/>
    <p:sldId id="275" r:id="rId12"/>
    <p:sldId id="277" r:id="rId13"/>
    <p:sldId id="276" r:id="rId14"/>
    <p:sldId id="279" r:id="rId15"/>
    <p:sldId id="263" r:id="rId16"/>
    <p:sldId id="278" r:id="rId17"/>
    <p:sldId id="280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1A64-583C-E74A-AF44-BD4FE1BE6FD3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DD35-F394-6C40-8B10-4B7B0C53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50 % </a:t>
            </a:r>
            <a:r>
              <a:rPr lang="en-US" dirty="0" err="1" smtClean="0"/>
              <a:t>cataracte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5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Faradiques</a:t>
            </a:r>
            <a:r>
              <a:rPr lang="en-US" baseline="0" dirty="0" smtClean="0"/>
              <a:t> = redox= </a:t>
            </a:r>
            <a:r>
              <a:rPr lang="en-US" baseline="0" dirty="0" err="1" smtClean="0"/>
              <a:t>changement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tissus</a:t>
            </a:r>
            <a:r>
              <a:rPr lang="en-US" baseline="0" dirty="0" smtClean="0"/>
              <a:t> et du </a:t>
            </a:r>
            <a:r>
              <a:rPr lang="en-US" baseline="0" dirty="0" err="1" smtClean="0"/>
              <a:t>ph</a:t>
            </a:r>
            <a:endParaRPr lang="en-US" baseline="0" dirty="0" smtClean="0"/>
          </a:p>
          <a:p>
            <a:r>
              <a:rPr lang="en-US" baseline="0" dirty="0" err="1" smtClean="0"/>
              <a:t>Capacitifs</a:t>
            </a:r>
            <a:r>
              <a:rPr lang="en-US" baseline="0" dirty="0" smtClean="0"/>
              <a:t> : petites electrodes avec </a:t>
            </a:r>
            <a:r>
              <a:rPr lang="en-US" baseline="0" dirty="0" err="1" smtClean="0"/>
              <a:t>densite</a:t>
            </a:r>
            <a:r>
              <a:rPr lang="en-US" baseline="0" dirty="0" smtClean="0"/>
              <a:t> de charge </a:t>
            </a:r>
            <a:r>
              <a:rPr lang="en-US" baseline="0" dirty="0" err="1" smtClean="0"/>
              <a:t>elevee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risque</a:t>
            </a:r>
            <a:r>
              <a:rPr lang="en-US" baseline="0" dirty="0" smtClean="0"/>
              <a:t> de les </a:t>
            </a:r>
            <a:r>
              <a:rPr lang="en-US" baseline="0" dirty="0" err="1" smtClean="0"/>
              <a:t>endommager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tissu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endParaRPr lang="en-US" baseline="0" dirty="0" smtClean="0"/>
          </a:p>
          <a:p>
            <a:r>
              <a:rPr lang="en-US" baseline="0" dirty="0" err="1" smtClean="0"/>
              <a:t>Trouver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materieau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supportent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densites</a:t>
            </a:r>
            <a:r>
              <a:rPr lang="en-US" baseline="0" dirty="0" smtClean="0"/>
              <a:t> de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Cam</a:t>
            </a:r>
            <a:r>
              <a:rPr lang="en-US" dirty="0" err="1" smtClean="0"/>
              <a:t>éras</a:t>
            </a:r>
            <a:r>
              <a:rPr lang="en-US" dirty="0" smtClean="0"/>
              <a:t> </a:t>
            </a:r>
            <a:r>
              <a:rPr lang="en-US" dirty="0" err="1" smtClean="0"/>
              <a:t>classiques</a:t>
            </a:r>
            <a:r>
              <a:rPr lang="en-US" dirty="0" smtClean="0"/>
              <a:t>: 1 images </a:t>
            </a:r>
            <a:r>
              <a:rPr lang="en-US" dirty="0" err="1" smtClean="0"/>
              <a:t>toutes</a:t>
            </a:r>
            <a:r>
              <a:rPr lang="en-US" dirty="0" smtClean="0"/>
              <a:t> les 30ms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Cam</a:t>
            </a:r>
            <a:r>
              <a:rPr lang="en-US" dirty="0" err="1" smtClean="0"/>
              <a:t>éras</a:t>
            </a:r>
            <a:r>
              <a:rPr lang="en-US" dirty="0" smtClean="0"/>
              <a:t> </a:t>
            </a:r>
            <a:r>
              <a:rPr lang="en-US" dirty="0" err="1" smtClean="0"/>
              <a:t>classiques</a:t>
            </a:r>
            <a:r>
              <a:rPr lang="en-US" dirty="0" smtClean="0"/>
              <a:t>: 1 images </a:t>
            </a:r>
            <a:r>
              <a:rPr lang="en-US" dirty="0" err="1" smtClean="0"/>
              <a:t>toutes</a:t>
            </a:r>
            <a:r>
              <a:rPr lang="en-US" smtClean="0"/>
              <a:t> les 30ms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dirty="0" err="1" smtClean="0"/>
              <a:t>éactivation</a:t>
            </a:r>
            <a:r>
              <a:rPr lang="en-US" dirty="0" smtClean="0"/>
              <a:t> du</a:t>
            </a:r>
            <a:r>
              <a:rPr lang="en-US" baseline="0" dirty="0" smtClean="0"/>
              <a:t> signal de cellules </a:t>
            </a:r>
            <a:r>
              <a:rPr lang="en-US" baseline="0" dirty="0" err="1" smtClean="0"/>
              <a:t>dégénérées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Sous </a:t>
            </a:r>
            <a:r>
              <a:rPr lang="en-US" dirty="0" err="1" smtClean="0"/>
              <a:t>r</a:t>
            </a:r>
            <a:r>
              <a:rPr lang="en-US" dirty="0" err="1" smtClean="0"/>
              <a:t>étinien</a:t>
            </a:r>
            <a:r>
              <a:rPr lang="en-US" dirty="0" smtClean="0"/>
              <a:t> entre</a:t>
            </a:r>
            <a:r>
              <a:rPr lang="en-US" baseline="0" dirty="0" smtClean="0"/>
              <a:t> PR et EP</a:t>
            </a:r>
          </a:p>
          <a:p>
            <a:r>
              <a:rPr lang="en-US" baseline="0" dirty="0" err="1" smtClean="0"/>
              <a:t>Épi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vitré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 RET 3</a:t>
            </a:r>
          </a:p>
          <a:p>
            <a:r>
              <a:rPr lang="en-US" dirty="0" smtClean="0"/>
              <a:t>IRIS</a:t>
            </a:r>
          </a:p>
          <a:p>
            <a:r>
              <a:rPr lang="en-US" dirty="0" smtClean="0"/>
              <a:t>GERMAN</a:t>
            </a:r>
          </a:p>
          <a:p>
            <a:endParaRPr lang="en-US" dirty="0" smtClean="0"/>
          </a:p>
          <a:p>
            <a:r>
              <a:rPr lang="en-US" dirty="0" err="1" smtClean="0"/>
              <a:t>Pixium</a:t>
            </a:r>
            <a:r>
              <a:rPr lang="en-US" dirty="0" smtClean="0"/>
              <a:t> </a:t>
            </a:r>
            <a:r>
              <a:rPr lang="en-US" dirty="0" err="1" smtClean="0"/>
              <a:t>visium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UM LE DIAMETRE ELECTRODE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200 UM LE DIAMETRE ELECTRODE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Correspondant</a:t>
            </a:r>
            <a:r>
              <a:rPr lang="en-US" dirty="0" smtClean="0"/>
              <a:t> aux cellules </a:t>
            </a:r>
            <a:r>
              <a:rPr lang="en-US" dirty="0" err="1" smtClean="0"/>
              <a:t>ganglionnaires</a:t>
            </a:r>
            <a:r>
              <a:rPr lang="en-US" dirty="0" smtClean="0"/>
              <a:t> plus </a:t>
            </a:r>
            <a:r>
              <a:rPr lang="en-US" dirty="0" err="1" smtClean="0"/>
              <a:t>p</a:t>
            </a:r>
            <a:r>
              <a:rPr lang="en-US" dirty="0" err="1" smtClean="0"/>
              <a:t>ériphériques</a:t>
            </a:r>
            <a:endParaRPr lang="en-US" dirty="0" smtClean="0"/>
          </a:p>
          <a:p>
            <a:r>
              <a:rPr lang="en-US" dirty="0" smtClean="0"/>
              <a:t>60 PIXELS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Amplitude du courant: Fonction linéaire de l’intensité du pixel considéré à une fréquence de 20Hz pour une durée d’impulsion de 100us à 1ms.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Stimulation </a:t>
            </a:r>
            <a:r>
              <a:rPr lang="fr-CA" dirty="0" err="1" smtClean="0"/>
              <a:t>biphasique</a:t>
            </a:r>
            <a:r>
              <a:rPr lang="fr-CA" dirty="0" smtClean="0"/>
              <a:t>, cathodique puis anodique.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Reception amplification stimulation des cellules </a:t>
            </a:r>
            <a:r>
              <a:rPr lang="en-US" dirty="0" err="1" smtClean="0"/>
              <a:t>bipolaires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</a:t>
            </a:r>
            <a:r>
              <a:rPr lang="en-US" baseline="0" dirty="0" smtClean="0"/>
              <a:t> ALPHA 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DD35-F394-6C40-8B10-4B7B0C5307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0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9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C8F3-F987-9A49-AC42-37CC2D31592F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A77F-7D53-8144-9ABA-618B357C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sz="6000" dirty="0" smtClean="0"/>
              <a:t>Proth</a:t>
            </a:r>
            <a:r>
              <a:rPr lang="fr-CA" sz="6000" dirty="0" smtClean="0"/>
              <a:t>èses Rétiniennes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3100" dirty="0" smtClean="0">
                <a:solidFill>
                  <a:schemeClr val="bg1">
                    <a:lumMod val="50000"/>
                  </a:schemeClr>
                </a:solidFill>
              </a:rPr>
              <a:t>Que répondre aux questions de vos patients?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677" y="4565539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pPr algn="l"/>
            <a:r>
              <a:rPr lang="fr-CA" b="1" dirty="0" smtClean="0"/>
              <a:t>Sara Touhami</a:t>
            </a:r>
          </a:p>
          <a:p>
            <a:pPr algn="l"/>
            <a:r>
              <a:rPr lang="fr-CA" dirty="0" smtClean="0"/>
              <a:t>VP Pédagogie – Congrès.</a:t>
            </a:r>
          </a:p>
          <a:p>
            <a:pPr algn="l"/>
            <a:r>
              <a:rPr lang="fr-CA" dirty="0" smtClean="0"/>
              <a:t>Association Nationale des Jeunes Ophtalmologistes.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850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9704" y="217843"/>
            <a:ext cx="47610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Elements internes ARGUS 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14" y="762096"/>
            <a:ext cx="7477629" cy="55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95"/>
            <a:ext cx="8229600" cy="1143000"/>
          </a:xfrm>
        </p:spPr>
        <p:txBody>
          <a:bodyPr/>
          <a:lstStyle/>
          <a:p>
            <a:r>
              <a:rPr lang="en-US" dirty="0" err="1" smtClean="0"/>
              <a:t>Chirurgie</a:t>
            </a:r>
            <a:r>
              <a:rPr lang="en-US" dirty="0" smtClean="0"/>
              <a:t> ARGUS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1" y="1107505"/>
            <a:ext cx="8871201" cy="51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95"/>
            <a:ext cx="8229600" cy="1143000"/>
          </a:xfrm>
        </p:spPr>
        <p:txBody>
          <a:bodyPr/>
          <a:lstStyle/>
          <a:p>
            <a:r>
              <a:rPr lang="en-US" dirty="0" err="1" smtClean="0"/>
              <a:t>Chirurgie</a:t>
            </a:r>
            <a:r>
              <a:rPr lang="en-US" dirty="0" smtClean="0"/>
              <a:t> ARGUS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9" y="945168"/>
            <a:ext cx="7737514" cy="53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95"/>
            <a:ext cx="8229600" cy="1143000"/>
          </a:xfrm>
        </p:spPr>
        <p:txBody>
          <a:bodyPr/>
          <a:lstStyle/>
          <a:p>
            <a:r>
              <a:rPr lang="en-US" dirty="0" err="1" smtClean="0"/>
              <a:t>Chirurgie</a:t>
            </a:r>
            <a:r>
              <a:rPr lang="en-US" dirty="0" smtClean="0"/>
              <a:t> ARGUS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18798"/>
            <a:ext cx="8509303" cy="5272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0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95"/>
            <a:ext cx="8229600" cy="1143000"/>
          </a:xfrm>
        </p:spPr>
        <p:txBody>
          <a:bodyPr/>
          <a:lstStyle/>
          <a:p>
            <a:r>
              <a:rPr lang="en-US" dirty="0" err="1" smtClean="0"/>
              <a:t>Chirurgie</a:t>
            </a:r>
            <a:r>
              <a:rPr lang="en-US" dirty="0" smtClean="0"/>
              <a:t> ARGUS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41" y="1107505"/>
            <a:ext cx="7471722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7" y="0"/>
            <a:ext cx="43708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1837" y="206755"/>
            <a:ext cx="4196250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Argus 2</a:t>
            </a:r>
          </a:p>
          <a:p>
            <a:pPr algn="ctr"/>
            <a:r>
              <a:rPr lang="en-US" sz="3200" b="1" dirty="0" smtClean="0"/>
              <a:t>CE 2011</a:t>
            </a:r>
          </a:p>
          <a:p>
            <a:pPr algn="ctr"/>
            <a:r>
              <a:rPr lang="en-US" sz="3200" b="1" dirty="0" smtClean="0"/>
              <a:t>FDA 2013</a:t>
            </a:r>
          </a:p>
          <a:p>
            <a:pPr algn="ctr"/>
            <a:r>
              <a:rPr lang="en-US" sz="2000" b="1" dirty="0" err="1" smtClean="0"/>
              <a:t>Commercialisation</a:t>
            </a:r>
            <a:r>
              <a:rPr lang="en-US" sz="2000" b="1" dirty="0" smtClean="0"/>
              <a:t> : 80.000 </a:t>
            </a:r>
            <a:r>
              <a:rPr lang="en-US" sz="2000" b="1" dirty="0" smtClean="0"/>
              <a:t>Euros</a:t>
            </a:r>
          </a:p>
          <a:p>
            <a:pPr algn="ctr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Stimulation similaire de toutes les cellules ganglionnaires (ON/OFF) et des fibres nerveuses superficielles.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Perte de la </a:t>
            </a:r>
            <a:r>
              <a:rPr lang="fr-CA" dirty="0" err="1" smtClean="0"/>
              <a:t>rétinotopie</a:t>
            </a:r>
            <a:r>
              <a:rPr lang="fr-CA" dirty="0" smtClean="0"/>
              <a:t>, du champ visuel.</a:t>
            </a:r>
          </a:p>
          <a:p>
            <a:pPr marL="285750" indent="-285750">
              <a:buFont typeface="Arial"/>
              <a:buChar char="•"/>
            </a:pPr>
            <a:endParaRPr lang="fr-CA" dirty="0" smtClean="0"/>
          </a:p>
          <a:p>
            <a:r>
              <a:rPr lang="fr-CA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fr-CA" b="1" dirty="0" smtClean="0">
                <a:solidFill>
                  <a:srgbClr val="0000FF"/>
                </a:solidFill>
              </a:rPr>
              <a:t>Explication possible de la différence dans les performances des patients.</a:t>
            </a:r>
            <a:endParaRPr lang="fr-CA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837" y="6488668"/>
            <a:ext cx="237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Picaud</a:t>
            </a:r>
            <a:r>
              <a:rPr lang="en-US" dirty="0" smtClean="0"/>
              <a:t> S et al, BA,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7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95"/>
            <a:ext cx="8229600" cy="1143000"/>
          </a:xfrm>
        </p:spPr>
        <p:txBody>
          <a:bodyPr/>
          <a:lstStyle/>
          <a:p>
            <a:r>
              <a:rPr lang="en-US" dirty="0" smtClean="0"/>
              <a:t> ARGUS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65" y="838200"/>
            <a:ext cx="6984436" cy="54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1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Etude </a:t>
            </a:r>
            <a:r>
              <a:rPr lang="en-US" dirty="0" err="1" smtClean="0"/>
              <a:t>d</a:t>
            </a:r>
            <a:r>
              <a:rPr lang="en-US" dirty="0" err="1" smtClean="0"/>
              <a:t>ébutée</a:t>
            </a:r>
            <a:r>
              <a:rPr lang="en-US" dirty="0" smtClean="0"/>
              <a:t> en </a:t>
            </a:r>
            <a:r>
              <a:rPr lang="en-US" dirty="0" smtClean="0"/>
              <a:t>2007</a:t>
            </a:r>
          </a:p>
          <a:p>
            <a:r>
              <a:rPr lang="en-US" dirty="0" smtClean="0"/>
              <a:t>30 patients </a:t>
            </a:r>
            <a:r>
              <a:rPr lang="en-US" dirty="0" err="1" smtClean="0"/>
              <a:t>suivis</a:t>
            </a:r>
            <a:r>
              <a:rPr lang="en-US" dirty="0" smtClean="0"/>
              <a:t> </a:t>
            </a:r>
            <a:r>
              <a:rPr lang="en-US" dirty="0" err="1" smtClean="0"/>
              <a:t>durant</a:t>
            </a:r>
            <a:r>
              <a:rPr lang="en-US" dirty="0" smtClean="0"/>
              <a:t> 6- 30 </a:t>
            </a:r>
            <a:r>
              <a:rPr lang="en-US" dirty="0" err="1" smtClean="0"/>
              <a:t>mois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DR, 3 </a:t>
            </a:r>
            <a:r>
              <a:rPr lang="en-US" dirty="0" err="1" smtClean="0"/>
              <a:t>Endophtalmies</a:t>
            </a:r>
            <a:r>
              <a:rPr lang="en-US" dirty="0" smtClean="0"/>
              <a:t>, 2DC, 2 dislocations du Tack.</a:t>
            </a:r>
          </a:p>
          <a:p>
            <a:r>
              <a:rPr lang="en-US" dirty="0" smtClean="0"/>
              <a:t>Extrusion de </a:t>
            </a:r>
            <a:r>
              <a:rPr lang="en-US" dirty="0" err="1" smtClean="0"/>
              <a:t>mat</a:t>
            </a:r>
            <a:r>
              <a:rPr lang="en-US" dirty="0" err="1" smtClean="0"/>
              <a:t>ériel</a:t>
            </a:r>
            <a:r>
              <a:rPr lang="en-US" dirty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: 10 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2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</a:t>
            </a:r>
            <a:r>
              <a:rPr lang="en-US" dirty="0" err="1" smtClean="0"/>
              <a:t>èses</a:t>
            </a:r>
            <a:r>
              <a:rPr lang="en-US" dirty="0" smtClean="0"/>
              <a:t> sous-</a:t>
            </a:r>
            <a:r>
              <a:rPr lang="en-US" dirty="0" err="1" smtClean="0"/>
              <a:t>rétiniennes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b="1" dirty="0" err="1" smtClean="0"/>
              <a:t>Optobionics</a:t>
            </a:r>
            <a:r>
              <a:rPr lang="fr-CA" sz="2800" b="1" dirty="0" smtClean="0"/>
              <a:t>:</a:t>
            </a:r>
          </a:p>
          <a:p>
            <a:r>
              <a:rPr lang="fr-CA" sz="2400" dirty="0" smtClean="0"/>
              <a:t>1ers dispositifs: 2mm de diam</a:t>
            </a:r>
            <a:r>
              <a:rPr lang="fr-CA" sz="2400" dirty="0" smtClean="0"/>
              <a:t>ètre: photodiodes solaires intégrées aux électrodes directement placées en sous-rétinien. Pas de dispositif externe.</a:t>
            </a:r>
          </a:p>
          <a:p>
            <a:r>
              <a:rPr lang="fr-CA" sz="2400" dirty="0" smtClean="0"/>
              <a:t>Résultats médiocres: peu de photons convertis en signal.</a:t>
            </a:r>
          </a:p>
          <a:p>
            <a:pPr marL="0" indent="0">
              <a:buNone/>
            </a:pPr>
            <a:r>
              <a:rPr lang="fr-CA" sz="2800" b="1" dirty="0" err="1" smtClean="0"/>
              <a:t>Retina</a:t>
            </a:r>
            <a:r>
              <a:rPr lang="fr-CA" sz="2800" b="1" dirty="0" smtClean="0"/>
              <a:t> Implant AG:</a:t>
            </a:r>
          </a:p>
          <a:p>
            <a:r>
              <a:rPr lang="fr-CA" sz="2400" dirty="0" smtClean="0"/>
              <a:t>Circuit amplificateur des signaux issus des photodiodes.</a:t>
            </a:r>
          </a:p>
          <a:p>
            <a:r>
              <a:rPr lang="fr-CA" sz="2400" dirty="0" smtClean="0"/>
              <a:t>Problème: nécessité d’une </a:t>
            </a:r>
            <a:r>
              <a:rPr lang="fr-CA" sz="2400" smtClean="0"/>
              <a:t>batterie insérée </a:t>
            </a:r>
            <a:r>
              <a:rPr lang="fr-CA" sz="2400" dirty="0" smtClean="0"/>
              <a:t>en sous-rétinien périphérique.</a:t>
            </a:r>
          </a:p>
          <a:p>
            <a:r>
              <a:rPr lang="fr-CA" sz="2400" dirty="0" smtClean="0"/>
              <a:t>16 électrodes </a:t>
            </a:r>
            <a:r>
              <a:rPr lang="fr-CA" sz="2400" dirty="0" smtClean="0">
                <a:sym typeface="Wingdings"/>
              </a:rPr>
              <a:t> 1500 électrodes (</a:t>
            </a:r>
            <a:r>
              <a:rPr lang="fr-CA" sz="2400" dirty="0">
                <a:sym typeface="Wingdings"/>
              </a:rPr>
              <a:t>L</a:t>
            </a:r>
            <a:r>
              <a:rPr lang="fr-CA" sz="2400" dirty="0" smtClean="0">
                <a:sym typeface="Wingdings"/>
              </a:rPr>
              <a:t>ecture, AV 20/1000)</a:t>
            </a:r>
          </a:p>
          <a:p>
            <a:r>
              <a:rPr lang="fr-CA" sz="2400" dirty="0" smtClean="0">
                <a:sym typeface="Wingdings"/>
              </a:rPr>
              <a:t>600 pixels</a:t>
            </a:r>
            <a:endParaRPr lang="fr-CA" sz="24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607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dirty="0" err="1" smtClean="0"/>
              <a:t>éfis</a:t>
            </a:r>
            <a:r>
              <a:rPr lang="en-US" dirty="0" smtClean="0"/>
              <a:t>: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/>
              <a:t>R</a:t>
            </a:r>
            <a:r>
              <a:rPr lang="en-US" dirty="0" err="1" smtClean="0"/>
              <a:t>ésolution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R</a:t>
            </a:r>
            <a:r>
              <a:rPr lang="fr-CA" dirty="0" smtClean="0"/>
              <a:t>étine endommagée: Entourée de tissu glial, l’isolant de la transmission du signal.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Solutions: Structures tridimensionnelles englobant les neurones à stimuler par des électrodes de polarité opposée.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Puits de stimulation.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Design permettant de considérer chaque puits comme un pixel indépendant.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525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dirty="0" err="1" smtClean="0"/>
              <a:t>écité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40 millions de personnes dans le monde.</a:t>
            </a:r>
          </a:p>
          <a:p>
            <a:r>
              <a:rPr lang="fr-CA" dirty="0" smtClean="0"/>
              <a:t>Causes irr</a:t>
            </a:r>
            <a:r>
              <a:rPr lang="fr-CA" dirty="0" smtClean="0"/>
              <a:t>éversibles: Glaucome, DMLA, Diabète, Dystrophies héréditaires (RP…):</a:t>
            </a:r>
          </a:p>
          <a:p>
            <a:pPr lvl="1"/>
            <a:r>
              <a:rPr lang="fr-CA" sz="2400" dirty="0" smtClean="0"/>
              <a:t>Perte ou altération des photorécepteurs: DMLA, RP.</a:t>
            </a:r>
          </a:p>
          <a:p>
            <a:pPr lvl="1"/>
            <a:r>
              <a:rPr lang="fr-CA" sz="2400" dirty="0" smtClean="0"/>
              <a:t>Perte ou altération des cellules ganglionnaires: Diabète, Glaucome.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48961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dirty="0" err="1" smtClean="0"/>
              <a:t>éfis</a:t>
            </a:r>
            <a:r>
              <a:rPr lang="en-US" dirty="0" smtClean="0"/>
              <a:t>: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résolution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40532"/>
            <a:ext cx="8305800" cy="496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2285" y="6210300"/>
            <a:ext cx="237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Picaud</a:t>
            </a:r>
            <a:r>
              <a:rPr lang="en-US" dirty="0" smtClean="0"/>
              <a:t> S et al, BA,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1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dirty="0" err="1" smtClean="0"/>
              <a:t>éfis</a:t>
            </a:r>
            <a:r>
              <a:rPr lang="en-US" dirty="0" smtClean="0"/>
              <a:t>: Les </a:t>
            </a:r>
            <a:r>
              <a:rPr lang="en-US" dirty="0" err="1" smtClean="0"/>
              <a:t>matériaux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Courants </a:t>
            </a:r>
            <a:r>
              <a:rPr lang="en-US" dirty="0" err="1" smtClean="0"/>
              <a:t>faradiques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courants </a:t>
            </a:r>
            <a:r>
              <a:rPr lang="en-US" dirty="0" err="1" smtClean="0"/>
              <a:t>capacitifs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Platine</a:t>
            </a:r>
            <a:r>
              <a:rPr lang="en-US" dirty="0" smtClean="0"/>
              <a:t>, </a:t>
            </a:r>
            <a:r>
              <a:rPr lang="en-US" dirty="0" err="1" smtClean="0"/>
              <a:t>nitrure</a:t>
            </a:r>
            <a:r>
              <a:rPr lang="en-US" dirty="0" smtClean="0"/>
              <a:t> de </a:t>
            </a:r>
            <a:r>
              <a:rPr lang="en-US" dirty="0" err="1" smtClean="0"/>
              <a:t>titane</a:t>
            </a:r>
            <a:r>
              <a:rPr lang="en-US" dirty="0" smtClean="0"/>
              <a:t>, </a:t>
            </a:r>
            <a:r>
              <a:rPr lang="en-US" dirty="0" err="1" smtClean="0"/>
              <a:t>oxydes</a:t>
            </a:r>
            <a:r>
              <a:rPr lang="en-US" dirty="0" smtClean="0"/>
              <a:t> </a:t>
            </a:r>
            <a:r>
              <a:rPr lang="en-US" dirty="0" err="1" smtClean="0"/>
              <a:t>d’iridium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Avenir</a:t>
            </a:r>
            <a:r>
              <a:rPr lang="en-US" dirty="0" smtClean="0"/>
              <a:t>: </a:t>
            </a:r>
            <a:r>
              <a:rPr lang="en-US" dirty="0" err="1" smtClean="0"/>
              <a:t>diamants</a:t>
            </a:r>
            <a:r>
              <a:rPr lang="en-US" dirty="0" smtClean="0"/>
              <a:t> </a:t>
            </a:r>
            <a:r>
              <a:rPr lang="en-US" dirty="0" err="1" smtClean="0"/>
              <a:t>dop</a:t>
            </a:r>
            <a:r>
              <a:rPr lang="en-US" dirty="0" err="1" smtClean="0"/>
              <a:t>és</a:t>
            </a:r>
            <a:r>
              <a:rPr lang="en-US" dirty="0" smtClean="0"/>
              <a:t> par du Bore, </a:t>
            </a:r>
            <a:r>
              <a:rPr lang="en-US" dirty="0" err="1" smtClean="0"/>
              <a:t>graphène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0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dirty="0" err="1" smtClean="0"/>
              <a:t>éfis</a:t>
            </a:r>
            <a:r>
              <a:rPr lang="en-US" dirty="0" smtClean="0"/>
              <a:t>: Le </a:t>
            </a:r>
            <a:r>
              <a:rPr lang="en-US" dirty="0" err="1" smtClean="0"/>
              <a:t>codage</a:t>
            </a:r>
            <a:r>
              <a:rPr lang="en-US" dirty="0" smtClean="0"/>
              <a:t> de </a:t>
            </a:r>
            <a:r>
              <a:rPr lang="en-US" dirty="0" err="1" smtClean="0"/>
              <a:t>l’information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</a:t>
            </a:r>
            <a:r>
              <a:rPr lang="en-US" dirty="0" err="1" smtClean="0"/>
              <a:t>éras</a:t>
            </a:r>
            <a:r>
              <a:rPr lang="en-US" dirty="0" smtClean="0"/>
              <a:t> </a:t>
            </a:r>
            <a:r>
              <a:rPr lang="en-US" dirty="0" err="1" smtClean="0"/>
              <a:t>asynchrones</a:t>
            </a:r>
            <a:r>
              <a:rPr lang="en-US" dirty="0" smtClean="0"/>
              <a:t> (</a:t>
            </a:r>
            <a:r>
              <a:rPr lang="en-US" dirty="0" err="1" smtClean="0"/>
              <a:t>dépendant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du temps, </a:t>
            </a:r>
            <a:r>
              <a:rPr lang="en-US" dirty="0" err="1" smtClean="0"/>
              <a:t>donnant</a:t>
            </a:r>
            <a:r>
              <a:rPr lang="en-US" dirty="0" smtClean="0"/>
              <a:t> des </a:t>
            </a:r>
            <a:r>
              <a:rPr lang="en-US" dirty="0" err="1" smtClean="0"/>
              <a:t>informations</a:t>
            </a:r>
            <a:r>
              <a:rPr lang="en-US" dirty="0" smtClean="0"/>
              <a:t> positives et </a:t>
            </a:r>
            <a:r>
              <a:rPr lang="en-US" dirty="0" err="1" smtClean="0"/>
              <a:t>négatives</a:t>
            </a:r>
            <a:r>
              <a:rPr lang="en-US" dirty="0" smtClean="0"/>
              <a:t>,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l’instar</a:t>
            </a:r>
            <a:r>
              <a:rPr lang="en-US" dirty="0" smtClean="0"/>
              <a:t> des </a:t>
            </a:r>
            <a:r>
              <a:rPr lang="en-US" dirty="0" err="1" smtClean="0"/>
              <a:t>photorécepteurs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9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084" y="1673214"/>
            <a:ext cx="3842916" cy="279715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 smtClean="0"/>
              <a:t>D</a:t>
            </a:r>
            <a:r>
              <a:rPr lang="en-US" sz="3200" dirty="0" err="1" smtClean="0"/>
              <a:t>éfis</a:t>
            </a:r>
            <a:r>
              <a:rPr lang="en-US" sz="3200" dirty="0" smtClean="0"/>
              <a:t>: Le </a:t>
            </a:r>
            <a:r>
              <a:rPr lang="en-US" sz="3200" dirty="0" err="1" smtClean="0"/>
              <a:t>codage</a:t>
            </a:r>
            <a:r>
              <a:rPr lang="en-US" sz="3200" dirty="0" smtClean="0"/>
              <a:t> de </a:t>
            </a:r>
            <a:r>
              <a:rPr lang="en-US" sz="3200" dirty="0" err="1" smtClean="0"/>
              <a:t>l’information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fr-CA" sz="2000" dirty="0" smtClean="0"/>
              <a:t>Modélisation des informations visuelles envoyées au cerveau par différentes populations de cellules ganglionnaires à partir d’évènements positifs et négatifs générés par la caméra asynchrone de type DVS</a:t>
            </a:r>
            <a:r>
              <a:rPr lang="fr-CA" sz="3200" dirty="0" smtClean="0"/>
              <a:t>.</a:t>
            </a:r>
            <a:br>
              <a:rPr lang="fr-CA" sz="3200" dirty="0" smtClean="0"/>
            </a:br>
            <a:endParaRPr lang="fr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4" y="0"/>
            <a:ext cx="493646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9504" y="6488668"/>
            <a:ext cx="237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Picaud</a:t>
            </a:r>
            <a:r>
              <a:rPr lang="en-US" dirty="0" smtClean="0"/>
              <a:t> S et al, BA,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9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éponses</a:t>
            </a:r>
            <a:r>
              <a:rPr lang="en-US" dirty="0" smtClean="0"/>
              <a:t> aux questions des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C</a:t>
            </a:r>
            <a:r>
              <a:rPr lang="fr-CA" dirty="0" smtClean="0"/>
              <a:t>es implants rel</a:t>
            </a:r>
            <a:r>
              <a:rPr lang="fr-CA" dirty="0" smtClean="0"/>
              <a:t>èvent d’études multicentriques.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err="1" smtClean="0"/>
              <a:t>Eligibilité</a:t>
            </a:r>
            <a:r>
              <a:rPr lang="fr-CA" dirty="0" smtClean="0"/>
              <a:t> dépend de la pathologie et des capacités d’adaptation corticale:</a:t>
            </a:r>
          </a:p>
          <a:p>
            <a:pPr lvl="1"/>
            <a:r>
              <a:rPr lang="fr-CA" dirty="0" smtClean="0"/>
              <a:t>Glaucome: stimulation post NO: pour l’instant, on oublie…</a:t>
            </a:r>
          </a:p>
          <a:p>
            <a:pPr lvl="1"/>
            <a:r>
              <a:rPr lang="fr-CA" dirty="0" smtClean="0"/>
              <a:t>Rétinopathies conservant une certaine viabilité des voies de transmission (DMLA, RP): Possible.</a:t>
            </a:r>
          </a:p>
          <a:p>
            <a:pPr lvl="1"/>
            <a:r>
              <a:rPr lang="fr-CA" dirty="0" smtClean="0"/>
              <a:t>Rendement: …à pondérer par rapport au degré de l’atteinte… et des capacités d’adaptation et de plasticité cérébrales individuelles.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7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de </a:t>
            </a:r>
            <a:r>
              <a:rPr lang="en-US" dirty="0" err="1" smtClean="0"/>
              <a:t>Prot</a:t>
            </a:r>
            <a:r>
              <a:rPr lang="en-US" dirty="0" err="1" smtClean="0"/>
              <a:t>hèses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Atteinte des cellules ganglionnaires: </a:t>
            </a:r>
          </a:p>
          <a:p>
            <a:pPr marL="0" indent="0">
              <a:buNone/>
            </a:pPr>
            <a:endParaRPr lang="fr-CA" dirty="0" smtClean="0"/>
          </a:p>
          <a:p>
            <a:pPr>
              <a:buFont typeface="Wingdings" charset="0"/>
              <a:buChar char="à"/>
            </a:pPr>
            <a:r>
              <a:rPr lang="fr-C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S</a:t>
            </a:r>
            <a:r>
              <a:rPr lang="fr-CA" sz="2800" dirty="0" smtClean="0">
                <a:solidFill>
                  <a:schemeClr val="accent2">
                    <a:lumMod val="75000"/>
                  </a:schemeClr>
                </a:solidFill>
              </a:rPr>
              <a:t>timulation corticale (proth</a:t>
            </a:r>
            <a:r>
              <a:rPr lang="fr-CA" sz="2800" dirty="0" smtClean="0">
                <a:solidFill>
                  <a:schemeClr val="accent2">
                    <a:lumMod val="75000"/>
                  </a:schemeClr>
                </a:solidFill>
              </a:rPr>
              <a:t>èses 100 électrodes, résultats médiocres).</a:t>
            </a:r>
          </a:p>
          <a:p>
            <a:pPr marL="0" indent="0">
              <a:buNone/>
            </a:pPr>
            <a:endParaRPr lang="fr-CA" sz="2800" dirty="0" smtClean="0"/>
          </a:p>
          <a:p>
            <a:r>
              <a:rPr lang="fr-CA" dirty="0" smtClean="0"/>
              <a:t>Atteinte des photorécepteurs: </a:t>
            </a:r>
          </a:p>
          <a:p>
            <a:pPr marL="0" indent="0">
              <a:buNone/>
            </a:pPr>
            <a:endParaRPr lang="fr-CA" dirty="0" smtClean="0">
              <a:solidFill>
                <a:srgbClr val="953735"/>
              </a:solidFill>
            </a:endParaRPr>
          </a:p>
          <a:p>
            <a:pPr marL="0" indent="0">
              <a:buNone/>
            </a:pPr>
            <a:r>
              <a:rPr lang="fr-CA" sz="2800" dirty="0" smtClean="0">
                <a:solidFill>
                  <a:srgbClr val="953735"/>
                </a:solidFill>
                <a:sym typeface="Wingdings"/>
              </a:rPr>
              <a:t></a:t>
            </a:r>
            <a:r>
              <a:rPr lang="fr-CA" sz="2800" dirty="0" smtClean="0">
                <a:solidFill>
                  <a:srgbClr val="953735"/>
                </a:solidFill>
              </a:rPr>
              <a:t>Prothèses rétiniennes.</a:t>
            </a:r>
            <a:endParaRPr lang="fr-CA" sz="28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Signal des photor</a:t>
            </a:r>
            <a:r>
              <a:rPr lang="fr-CA" dirty="0" smtClean="0"/>
              <a:t>écepteurs: </a:t>
            </a:r>
          </a:p>
          <a:p>
            <a:pPr marL="0" indent="0">
              <a:buNone/>
            </a:pPr>
            <a:r>
              <a:rPr lang="fr-CA" sz="2600" dirty="0" smtClean="0">
                <a:solidFill>
                  <a:srgbClr val="953735"/>
                </a:solidFill>
                <a:sym typeface="Wingdings"/>
              </a:rPr>
              <a:t></a:t>
            </a:r>
            <a:r>
              <a:rPr lang="fr-CA" sz="2600" dirty="0" smtClean="0">
                <a:solidFill>
                  <a:srgbClr val="953735"/>
                </a:solidFill>
              </a:rPr>
              <a:t>Signal analogique.</a:t>
            </a:r>
          </a:p>
          <a:p>
            <a:pPr marL="0" indent="0">
              <a:buNone/>
            </a:pPr>
            <a:r>
              <a:rPr lang="fr-CA" sz="2600" dirty="0" smtClean="0">
                <a:solidFill>
                  <a:srgbClr val="953735"/>
                </a:solidFill>
                <a:sym typeface="Wingdings"/>
              </a:rPr>
              <a:t></a:t>
            </a:r>
            <a:r>
              <a:rPr lang="fr-CA" sz="2600" dirty="0">
                <a:solidFill>
                  <a:srgbClr val="953735"/>
                </a:solidFill>
                <a:sym typeface="Wingdings"/>
              </a:rPr>
              <a:t>P</a:t>
            </a:r>
            <a:r>
              <a:rPr lang="fr-CA" sz="2600" dirty="0" smtClean="0">
                <a:solidFill>
                  <a:srgbClr val="953735"/>
                </a:solidFill>
              </a:rPr>
              <a:t>otentiel de membrane= fonction linéaire de l’intensité lumineuse.</a:t>
            </a:r>
          </a:p>
          <a:p>
            <a:pPr marL="0" indent="0">
              <a:buNone/>
            </a:pPr>
            <a:endParaRPr lang="fr-CA" sz="2600" dirty="0" smtClean="0">
              <a:solidFill>
                <a:srgbClr val="953735"/>
              </a:solidFill>
            </a:endParaRPr>
          </a:p>
          <a:p>
            <a:r>
              <a:rPr lang="fr-CA" dirty="0" smtClean="0"/>
              <a:t>Cellules bipolaires et ganglionnaires: </a:t>
            </a:r>
          </a:p>
          <a:p>
            <a:pPr>
              <a:buFont typeface="Wingdings" charset="0"/>
              <a:buChar char="à"/>
            </a:pPr>
            <a:r>
              <a:rPr lang="fr-CA" sz="2600" dirty="0" smtClean="0">
                <a:solidFill>
                  <a:srgbClr val="953735"/>
                </a:solidFill>
                <a:sym typeface="Wingdings"/>
              </a:rPr>
              <a:t>S</a:t>
            </a:r>
            <a:r>
              <a:rPr lang="fr-CA" sz="2600" dirty="0" smtClean="0">
                <a:solidFill>
                  <a:srgbClr val="953735"/>
                </a:solidFill>
              </a:rPr>
              <a:t>ignal digital. </a:t>
            </a:r>
          </a:p>
          <a:p>
            <a:pPr>
              <a:buFont typeface="Wingdings" charset="0"/>
              <a:buChar char="à"/>
            </a:pPr>
            <a:r>
              <a:rPr lang="fr-CA" sz="2600" dirty="0" smtClean="0">
                <a:solidFill>
                  <a:srgbClr val="953735"/>
                </a:solidFill>
              </a:rPr>
              <a:t>Code= fréquence des potentiels d’action.</a:t>
            </a:r>
          </a:p>
          <a:p>
            <a:pPr marL="0" indent="0">
              <a:buNone/>
            </a:pPr>
            <a:endParaRPr lang="fr-CA" sz="2600" dirty="0" smtClean="0">
              <a:solidFill>
                <a:srgbClr val="953735"/>
              </a:solidFill>
            </a:endParaRPr>
          </a:p>
          <a:p>
            <a:r>
              <a:rPr lang="fr-CA" dirty="0" smtClean="0"/>
              <a:t>Types de prothèses: </a:t>
            </a:r>
          </a:p>
          <a:p>
            <a:pPr marL="0" indent="0">
              <a:buNone/>
            </a:pPr>
            <a:r>
              <a:rPr lang="fr-CA" sz="2600" b="1" dirty="0" smtClean="0">
                <a:solidFill>
                  <a:srgbClr val="0000FF"/>
                </a:solidFill>
                <a:sym typeface="Wingdings"/>
              </a:rPr>
              <a:t>S</a:t>
            </a:r>
            <a:r>
              <a:rPr lang="fr-CA" sz="2600" b="1" dirty="0" smtClean="0">
                <a:solidFill>
                  <a:srgbClr val="0000FF"/>
                </a:solidFill>
              </a:rPr>
              <a:t>ous rétiniennes.</a:t>
            </a:r>
          </a:p>
          <a:p>
            <a:pPr marL="0" indent="0">
              <a:buNone/>
            </a:pPr>
            <a:r>
              <a:rPr lang="fr-CA" sz="2600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fr-CA" sz="2600" b="1" dirty="0" err="1" smtClean="0">
                <a:solidFill>
                  <a:srgbClr val="0000FF"/>
                </a:solidFill>
              </a:rPr>
              <a:t>Epirétiniennes</a:t>
            </a:r>
            <a:r>
              <a:rPr lang="fr-CA" sz="2600" b="1" dirty="0" smtClean="0">
                <a:solidFill>
                  <a:srgbClr val="0000FF"/>
                </a:solidFill>
              </a:rPr>
              <a:t>.</a:t>
            </a:r>
            <a:endParaRPr lang="fr-CA" sz="2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CA" sz="2600" dirty="0" smtClean="0">
                <a:sym typeface="Wingdings"/>
              </a:rPr>
              <a:t>G</a:t>
            </a:r>
            <a:r>
              <a:rPr lang="fr-CA" sz="2600" dirty="0" smtClean="0"/>
              <a:t>aines autour du NO.</a:t>
            </a:r>
          </a:p>
          <a:p>
            <a:pPr marL="0" indent="0">
              <a:buNone/>
            </a:pPr>
            <a:r>
              <a:rPr lang="fr-CA" sz="2600" dirty="0" smtClean="0">
                <a:sym typeface="Wingdings"/>
              </a:rPr>
              <a:t></a:t>
            </a:r>
            <a:r>
              <a:rPr lang="fr-CA" sz="2600" dirty="0" err="1" smtClean="0">
                <a:sym typeface="Wingdings"/>
              </a:rPr>
              <a:t>T</a:t>
            </a:r>
            <a:r>
              <a:rPr lang="fr-CA" sz="2600" dirty="0" err="1" smtClean="0"/>
              <a:t>ranschoroidales</a:t>
            </a:r>
            <a:r>
              <a:rPr lang="fr-CA" sz="2600" dirty="0" smtClean="0"/>
              <a:t>.</a:t>
            </a: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244461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7"/>
            <a:ext cx="9144000" cy="4681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6146" y="6350342"/>
            <a:ext cx="237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Picaud</a:t>
            </a:r>
            <a:r>
              <a:rPr lang="en-US" dirty="0" smtClean="0"/>
              <a:t> S et al, BA,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</a:t>
            </a:r>
            <a:r>
              <a:rPr lang="en-US" dirty="0" err="1" smtClean="0"/>
              <a:t>èses</a:t>
            </a:r>
            <a:r>
              <a:rPr lang="en-US" dirty="0" smtClean="0"/>
              <a:t> </a:t>
            </a:r>
            <a:r>
              <a:rPr lang="en-US" dirty="0" err="1" smtClean="0"/>
              <a:t>épi-rétiniennes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Soci</a:t>
            </a:r>
            <a:r>
              <a:rPr lang="fr-CA" dirty="0" smtClean="0"/>
              <a:t>été 2</a:t>
            </a:r>
            <a:r>
              <a:rPr lang="fr-CA" baseline="30000" dirty="0" smtClean="0"/>
              <a:t>nd</a:t>
            </a:r>
            <a:r>
              <a:rPr lang="fr-CA" dirty="0" smtClean="0"/>
              <a:t> </a:t>
            </a:r>
            <a:r>
              <a:rPr lang="fr-CA" dirty="0" err="1" smtClean="0"/>
              <a:t>Sight</a:t>
            </a:r>
            <a:r>
              <a:rPr lang="fr-CA" dirty="0" smtClean="0"/>
              <a:t>, 1</a:t>
            </a:r>
            <a:r>
              <a:rPr lang="fr-CA" baseline="30000" dirty="0" smtClean="0"/>
              <a:t>ère</a:t>
            </a:r>
            <a:r>
              <a:rPr lang="fr-CA" dirty="0" smtClean="0"/>
              <a:t> génération: Implants 16 électrodes: Vision limitée (lumière sur fond noir</a:t>
            </a:r>
            <a:r>
              <a:rPr lang="fr-CA" dirty="0" smtClean="0">
                <a:sym typeface="Wingdings"/>
              </a:rPr>
              <a:t> AV = 20/3240.</a:t>
            </a:r>
          </a:p>
          <a:p>
            <a:pPr marL="0" indent="0">
              <a:buNone/>
            </a:pPr>
            <a:endParaRPr lang="fr-CA" dirty="0" smtClean="0">
              <a:sym typeface="Wingdings"/>
            </a:endParaRPr>
          </a:p>
          <a:p>
            <a:r>
              <a:rPr lang="fr-CA" dirty="0" smtClean="0"/>
              <a:t>Société 2</a:t>
            </a:r>
            <a:r>
              <a:rPr lang="fr-CA" baseline="30000" dirty="0" smtClean="0"/>
              <a:t>nd</a:t>
            </a:r>
            <a:r>
              <a:rPr lang="fr-CA" dirty="0" smtClean="0"/>
              <a:t> </a:t>
            </a:r>
            <a:r>
              <a:rPr lang="fr-CA" dirty="0" err="1" smtClean="0"/>
              <a:t>Sight</a:t>
            </a:r>
            <a:r>
              <a:rPr lang="fr-CA" dirty="0" smtClean="0"/>
              <a:t>, </a:t>
            </a:r>
            <a:r>
              <a:rPr lang="fr-CA" dirty="0" smtClean="0">
                <a:sym typeface="Wingdings"/>
              </a:rPr>
              <a:t>Implants ARGUS 2: 60 électrodes</a:t>
            </a:r>
          </a:p>
          <a:p>
            <a:pPr marL="0" indent="0">
              <a:buNone/>
            </a:pPr>
            <a:r>
              <a:rPr lang="fr-CA" dirty="0" smtClean="0">
                <a:sym typeface="Wingdings"/>
              </a:rPr>
              <a:t>	Étude multicentrique internationale:</a:t>
            </a:r>
          </a:p>
          <a:p>
            <a:pPr lvl="2"/>
            <a:r>
              <a:rPr lang="fr-CA" dirty="0" smtClean="0">
                <a:sym typeface="Wingdings"/>
              </a:rPr>
              <a:t>Localisation d’objets.</a:t>
            </a:r>
          </a:p>
          <a:p>
            <a:pPr lvl="2"/>
            <a:r>
              <a:rPr lang="fr-CA" dirty="0" smtClean="0">
                <a:sym typeface="Wingdings"/>
              </a:rPr>
              <a:t>Discrimination du mouvement.</a:t>
            </a:r>
          </a:p>
          <a:p>
            <a:pPr lvl="2"/>
            <a:r>
              <a:rPr lang="fr-CA" dirty="0" smtClean="0">
                <a:sym typeface="Wingdings"/>
              </a:rPr>
              <a:t>Discrimination de réseaux orientés.</a:t>
            </a:r>
          </a:p>
          <a:p>
            <a:pPr lvl="2"/>
            <a:r>
              <a:rPr lang="fr-CA" dirty="0" smtClean="0">
                <a:sym typeface="Wingdings"/>
              </a:rPr>
              <a:t>Av 20/1260.</a:t>
            </a:r>
          </a:p>
          <a:p>
            <a:pPr lvl="2"/>
            <a:r>
              <a:rPr lang="fr-CA" dirty="0" smtClean="0">
                <a:sym typeface="Wingdings"/>
              </a:rPr>
              <a:t>Lecture 10 mots/minute.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82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</a:t>
            </a:r>
            <a:r>
              <a:rPr lang="en-US" dirty="0" err="1" smtClean="0"/>
              <a:t>èses</a:t>
            </a:r>
            <a:r>
              <a:rPr lang="en-US" dirty="0" smtClean="0"/>
              <a:t> </a:t>
            </a:r>
            <a:r>
              <a:rPr lang="en-US" dirty="0" err="1" smtClean="0"/>
              <a:t>épi-rétiniennes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b="1" u="sng" dirty="0" smtClean="0"/>
              <a:t>3 </a:t>
            </a:r>
            <a:r>
              <a:rPr lang="fr-CA" b="1" u="sng" dirty="0" smtClean="0"/>
              <a:t>éléments externes: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Cam</a:t>
            </a:r>
            <a:r>
              <a:rPr lang="fr-CA" dirty="0" smtClean="0"/>
              <a:t>éra (Lunettes): Acquisition de l’image Real-Time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Microprocesseur (VPU) : Transformation des images en matrices de stimulation électrique. Information spatio-temporelle.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Émetteur (</a:t>
            </a:r>
            <a:r>
              <a:rPr lang="fr-CA" dirty="0" err="1" smtClean="0"/>
              <a:t>Coil</a:t>
            </a:r>
            <a:r>
              <a:rPr lang="fr-CA" dirty="0" smtClean="0"/>
              <a:t>): Envoi de signaux en radiofr</a:t>
            </a:r>
            <a:r>
              <a:rPr lang="fr-CA" dirty="0" smtClean="0"/>
              <a:t>équence vers l’implant.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30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9" y="846923"/>
            <a:ext cx="7368358" cy="548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524" y="6291395"/>
            <a:ext cx="50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Cruz et al, Progress in Retinal Eye Research,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9704" y="217843"/>
            <a:ext cx="4833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Elements </a:t>
            </a:r>
            <a:r>
              <a:rPr lang="en-US" sz="3200" dirty="0" err="1" smtClean="0"/>
              <a:t>externes</a:t>
            </a:r>
            <a:r>
              <a:rPr lang="en-US" sz="3200" dirty="0" smtClean="0"/>
              <a:t> ARGUS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88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</a:t>
            </a:r>
            <a:r>
              <a:rPr lang="en-US" dirty="0" err="1" smtClean="0"/>
              <a:t>èses</a:t>
            </a:r>
            <a:r>
              <a:rPr lang="en-US" dirty="0" smtClean="0"/>
              <a:t> </a:t>
            </a:r>
            <a:r>
              <a:rPr lang="en-US" dirty="0" err="1" smtClean="0"/>
              <a:t>épi-rétiniennes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800" b="1" u="sng" dirty="0" smtClean="0"/>
              <a:t>3 </a:t>
            </a:r>
            <a:r>
              <a:rPr lang="fr-CA" sz="2800" b="1" u="sng" dirty="0" err="1" smtClean="0"/>
              <a:t>Eléments</a:t>
            </a:r>
            <a:r>
              <a:rPr lang="fr-CA" sz="2800" b="1" u="sng" dirty="0" smtClean="0"/>
              <a:t> internes:</a:t>
            </a:r>
          </a:p>
          <a:p>
            <a:pPr marL="0" indent="0">
              <a:buNone/>
            </a:pPr>
            <a:endParaRPr lang="fr-CA" sz="2800" b="1" u="sng" dirty="0" smtClean="0"/>
          </a:p>
          <a:p>
            <a:r>
              <a:rPr lang="fr-CA" dirty="0" smtClean="0"/>
              <a:t>Receveur de RF: </a:t>
            </a:r>
            <a:r>
              <a:rPr lang="fr-CA" dirty="0" err="1" smtClean="0"/>
              <a:t>Internal</a:t>
            </a:r>
            <a:r>
              <a:rPr lang="fr-CA" dirty="0" smtClean="0"/>
              <a:t> </a:t>
            </a:r>
            <a:r>
              <a:rPr lang="fr-CA" dirty="0" err="1" smtClean="0"/>
              <a:t>Coil</a:t>
            </a:r>
            <a:r>
              <a:rPr lang="fr-CA" dirty="0" smtClean="0"/>
              <a:t> (+</a:t>
            </a:r>
            <a:r>
              <a:rPr lang="fr-CA" dirty="0" err="1" smtClean="0"/>
              <a:t>Energy</a:t>
            </a:r>
            <a:r>
              <a:rPr lang="fr-CA" dirty="0" smtClean="0"/>
              <a:t> </a:t>
            </a:r>
            <a:r>
              <a:rPr lang="fr-CA" dirty="0" err="1" smtClean="0"/>
              <a:t>supply</a:t>
            </a:r>
            <a:r>
              <a:rPr lang="fr-CA" dirty="0" smtClean="0"/>
              <a:t>).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/>
              <a:t>P</a:t>
            </a:r>
            <a:r>
              <a:rPr lang="fr-CA" dirty="0" smtClean="0"/>
              <a:t>uce électronique (ASIC) qui transforme le signal en courants électriques.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Sortie du receveur : L’implant (avec les électrodes) fixé par clou ou </a:t>
            </a:r>
            <a:r>
              <a:rPr lang="fr-CA" dirty="0" err="1" smtClean="0"/>
              <a:t>tack</a:t>
            </a:r>
            <a:r>
              <a:rPr lang="fr-CA" dirty="0" smtClean="0"/>
              <a:t> </a:t>
            </a:r>
            <a:r>
              <a:rPr lang="fr-CA" dirty="0" err="1" smtClean="0"/>
              <a:t>transchoroidien</a:t>
            </a:r>
            <a:r>
              <a:rPr lang="fr-CA" dirty="0" smtClean="0"/>
              <a:t>; stimulation électrique rétinienne.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13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936</Words>
  <Application>Microsoft Macintosh PowerPoint</Application>
  <PresentationFormat>On-screen Show (4:3)</PresentationFormat>
  <Paragraphs>157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Prothèses Rétiniennes Que répondre aux questions de vos patients? </vt:lpstr>
      <vt:lpstr>Cécité</vt:lpstr>
      <vt:lpstr>Types de Prothèses</vt:lpstr>
      <vt:lpstr>Fonctionnement</vt:lpstr>
      <vt:lpstr>Fonctionnement</vt:lpstr>
      <vt:lpstr>Prothèses épi-rétiniennes</vt:lpstr>
      <vt:lpstr>Prothèses épi-rétiniennes</vt:lpstr>
      <vt:lpstr>PowerPoint Presentation</vt:lpstr>
      <vt:lpstr>Prothèses épi-rétiniennes</vt:lpstr>
      <vt:lpstr>PowerPoint Presentation</vt:lpstr>
      <vt:lpstr>Chirurgie ARGUS 2</vt:lpstr>
      <vt:lpstr>Chirurgie ARGUS 2</vt:lpstr>
      <vt:lpstr>Chirurgie ARGUS 2</vt:lpstr>
      <vt:lpstr>Chirurgie ARGUS 2</vt:lpstr>
      <vt:lpstr>PowerPoint Presentation</vt:lpstr>
      <vt:lpstr> ARGUS 1</vt:lpstr>
      <vt:lpstr>Complications</vt:lpstr>
      <vt:lpstr>Prothèses sous-rétiniennes</vt:lpstr>
      <vt:lpstr>Défis: Améliorer la Résolution</vt:lpstr>
      <vt:lpstr>Défis: Améliorer la résolution</vt:lpstr>
      <vt:lpstr>Défis: Les matériaux</vt:lpstr>
      <vt:lpstr>Défis: Le codage de l’information</vt:lpstr>
      <vt:lpstr>Défis: Le codage de l’information  Modélisation des informations visuelles envoyées au cerveau par différentes populations de cellules ganglionnaires à partir d’évènements positifs et négatifs générés par la caméra asynchrone de type DVS. </vt:lpstr>
      <vt:lpstr>Quelles réponses aux questions des patients?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Prothèses Rétiniennes Que répondre aux questions de vos patients? </dc:title>
  <dc:creator>sara touhami</dc:creator>
  <cp:lastModifiedBy>sara touhami</cp:lastModifiedBy>
  <cp:revision>34</cp:revision>
  <dcterms:created xsi:type="dcterms:W3CDTF">2015-11-29T09:51:19Z</dcterms:created>
  <dcterms:modified xsi:type="dcterms:W3CDTF">2015-11-29T13:45:58Z</dcterms:modified>
</cp:coreProperties>
</file>